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9" r:id="rId2"/>
    <p:sldId id="272" r:id="rId3"/>
    <p:sldId id="273" r:id="rId4"/>
    <p:sldId id="276" r:id="rId5"/>
    <p:sldId id="277" r:id="rId6"/>
    <p:sldId id="278" r:id="rId7"/>
    <p:sldId id="283" r:id="rId8"/>
    <p:sldId id="279" r:id="rId9"/>
    <p:sldId id="282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EFF"/>
    <a:srgbClr val="026EFF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 autoAdjust="0"/>
    <p:restoredTop sz="94719" autoAdjust="0"/>
  </p:normalViewPr>
  <p:slideViewPr>
    <p:cSldViewPr snapToGrid="0">
      <p:cViewPr varScale="1">
        <p:scale>
          <a:sx n="105" d="100"/>
          <a:sy n="105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9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727B7F-B612-6546-8157-9EE1780C16C9}" type="doc">
      <dgm:prSet loTypeId="urn:microsoft.com/office/officeart/2005/8/layout/cycle7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098861D-34D8-CF4A-B586-CFF4B701B980}">
      <dgm:prSet phldrT="[文本]" custT="1"/>
      <dgm:spPr/>
      <dgm:t>
        <a:bodyPr/>
        <a:lstStyle/>
        <a:p>
          <a:r>
            <a:rPr lang="zh-CN" altLang="en-US" sz="1800" b="1" dirty="0"/>
            <a:t>房间服务</a:t>
          </a:r>
        </a:p>
      </dgm:t>
    </dgm:pt>
    <dgm:pt modelId="{77CF28A2-0860-B347-A5D2-A016DE8F6C1F}" type="parTrans" cxnId="{AB6AF924-2B4E-0C48-810E-D73846E4569E}">
      <dgm:prSet/>
      <dgm:spPr/>
      <dgm:t>
        <a:bodyPr/>
        <a:lstStyle/>
        <a:p>
          <a:endParaRPr lang="zh-CN" altLang="en-US"/>
        </a:p>
      </dgm:t>
    </dgm:pt>
    <dgm:pt modelId="{25E5015F-F4E8-FF49-A636-F473A0DFFC3A}" type="sibTrans" cxnId="{AB6AF924-2B4E-0C48-810E-D73846E4569E}">
      <dgm:prSet/>
      <dgm:spPr/>
      <dgm:t>
        <a:bodyPr/>
        <a:lstStyle/>
        <a:p>
          <a:endParaRPr lang="zh-CN" altLang="en-US"/>
        </a:p>
      </dgm:t>
    </dgm:pt>
    <dgm:pt modelId="{F3A6590B-6E94-7A45-9CB9-F27054F47289}">
      <dgm:prSet phldrT="[文本]" custT="1"/>
      <dgm:spPr/>
      <dgm:t>
        <a:bodyPr/>
        <a:lstStyle/>
        <a:p>
          <a:r>
            <a:rPr lang="zh-CN" altLang="en-US" sz="1800" b="1" dirty="0"/>
            <a:t>实时服务器</a:t>
          </a:r>
        </a:p>
      </dgm:t>
    </dgm:pt>
    <dgm:pt modelId="{0AFBC160-1E97-E849-8DB6-BCC8CBA63D95}" type="parTrans" cxnId="{A2355D2D-046B-E84C-A803-2D81379920D0}">
      <dgm:prSet/>
      <dgm:spPr/>
      <dgm:t>
        <a:bodyPr/>
        <a:lstStyle/>
        <a:p>
          <a:endParaRPr lang="zh-CN" altLang="en-US"/>
        </a:p>
      </dgm:t>
    </dgm:pt>
    <dgm:pt modelId="{095BB6DD-1E1D-3B4E-BBFC-4C803CD6C1A2}" type="sibTrans" cxnId="{A2355D2D-046B-E84C-A803-2D81379920D0}">
      <dgm:prSet/>
      <dgm:spPr/>
      <dgm:t>
        <a:bodyPr/>
        <a:lstStyle/>
        <a:p>
          <a:endParaRPr lang="zh-CN" altLang="en-US"/>
        </a:p>
      </dgm:t>
    </dgm:pt>
    <dgm:pt modelId="{7AD05A4B-2D09-4D44-A349-2084CC2C8A87}">
      <dgm:prSet phldrT="[文本]" custT="1"/>
      <dgm:spPr/>
      <dgm:t>
        <a:bodyPr/>
        <a:lstStyle/>
        <a:p>
          <a:r>
            <a:rPr lang="zh-CN" altLang="en-US" sz="1800" b="1" dirty="0"/>
            <a:t>客户端</a:t>
          </a:r>
        </a:p>
      </dgm:t>
    </dgm:pt>
    <dgm:pt modelId="{83EFD685-6332-D243-94F1-A7FB7A261ADE}" type="parTrans" cxnId="{DB7B915B-39C7-AE49-BFDE-DD5D17A0CC27}">
      <dgm:prSet/>
      <dgm:spPr/>
      <dgm:t>
        <a:bodyPr/>
        <a:lstStyle/>
        <a:p>
          <a:endParaRPr lang="zh-CN" altLang="en-US"/>
        </a:p>
      </dgm:t>
    </dgm:pt>
    <dgm:pt modelId="{0B1E92BB-1725-1B4B-8851-BAE8D42C297B}" type="sibTrans" cxnId="{DB7B915B-39C7-AE49-BFDE-DD5D17A0CC27}">
      <dgm:prSet/>
      <dgm:spPr/>
      <dgm:t>
        <a:bodyPr/>
        <a:lstStyle/>
        <a:p>
          <a:endParaRPr lang="zh-CN" altLang="en-US" dirty="0"/>
        </a:p>
      </dgm:t>
    </dgm:pt>
    <dgm:pt modelId="{87D6D3B1-AD80-1349-9D4B-6E557B429A10}" type="pres">
      <dgm:prSet presAssocID="{97727B7F-B612-6546-8157-9EE1780C16C9}" presName="Name0" presStyleCnt="0">
        <dgm:presLayoutVars>
          <dgm:dir/>
          <dgm:resizeHandles val="exact"/>
        </dgm:presLayoutVars>
      </dgm:prSet>
      <dgm:spPr/>
    </dgm:pt>
    <dgm:pt modelId="{188450B4-4777-394B-B39A-413C844D20CA}" type="pres">
      <dgm:prSet presAssocID="{A098861D-34D8-CF4A-B586-CFF4B701B980}" presName="node" presStyleLbl="node1" presStyleIdx="0" presStyleCnt="3">
        <dgm:presLayoutVars>
          <dgm:bulletEnabled val="1"/>
        </dgm:presLayoutVars>
      </dgm:prSet>
      <dgm:spPr/>
    </dgm:pt>
    <dgm:pt modelId="{19467C83-A82B-5F4E-9491-20C56BAEA7F2}" type="pres">
      <dgm:prSet presAssocID="{25E5015F-F4E8-FF49-A636-F473A0DFFC3A}" presName="sibTrans" presStyleLbl="sibTrans2D1" presStyleIdx="0" presStyleCnt="3"/>
      <dgm:spPr/>
    </dgm:pt>
    <dgm:pt modelId="{B097B9EB-A9F4-3F4C-802F-92365A91AE8D}" type="pres">
      <dgm:prSet presAssocID="{25E5015F-F4E8-FF49-A636-F473A0DFFC3A}" presName="connectorText" presStyleLbl="sibTrans2D1" presStyleIdx="0" presStyleCnt="3"/>
      <dgm:spPr/>
    </dgm:pt>
    <dgm:pt modelId="{162E931E-45FD-4E46-A2C1-195C0758DE0B}" type="pres">
      <dgm:prSet presAssocID="{F3A6590B-6E94-7A45-9CB9-F27054F47289}" presName="node" presStyleLbl="node1" presStyleIdx="1" presStyleCnt="3" custRadScaleRad="118126" custRadScaleInc="-8265">
        <dgm:presLayoutVars>
          <dgm:bulletEnabled val="1"/>
        </dgm:presLayoutVars>
      </dgm:prSet>
      <dgm:spPr/>
    </dgm:pt>
    <dgm:pt modelId="{A3671745-11B7-274E-ADE1-B15D293BAB0E}" type="pres">
      <dgm:prSet presAssocID="{095BB6DD-1E1D-3B4E-BBFC-4C803CD6C1A2}" presName="sibTrans" presStyleLbl="sibTrans2D1" presStyleIdx="1" presStyleCnt="3"/>
      <dgm:spPr/>
    </dgm:pt>
    <dgm:pt modelId="{82F29138-07A1-894C-BDBB-774EB2130F14}" type="pres">
      <dgm:prSet presAssocID="{095BB6DD-1E1D-3B4E-BBFC-4C803CD6C1A2}" presName="connectorText" presStyleLbl="sibTrans2D1" presStyleIdx="1" presStyleCnt="3"/>
      <dgm:spPr/>
    </dgm:pt>
    <dgm:pt modelId="{5B6AD93B-2DAE-ED4E-9AB2-58BDAB9A5DB6}" type="pres">
      <dgm:prSet presAssocID="{7AD05A4B-2D09-4D44-A349-2084CC2C8A87}" presName="node" presStyleLbl="node1" presStyleIdx="2" presStyleCnt="3" custRadScaleRad="118126" custRadScaleInc="8265">
        <dgm:presLayoutVars>
          <dgm:bulletEnabled val="1"/>
        </dgm:presLayoutVars>
      </dgm:prSet>
      <dgm:spPr/>
    </dgm:pt>
    <dgm:pt modelId="{86DC4B5E-AFFD-A04C-B76F-CB33467F6AF4}" type="pres">
      <dgm:prSet presAssocID="{0B1E92BB-1725-1B4B-8851-BAE8D42C297B}" presName="sibTrans" presStyleLbl="sibTrans2D1" presStyleIdx="2" presStyleCnt="3"/>
      <dgm:spPr/>
    </dgm:pt>
    <dgm:pt modelId="{EF63DC8F-A077-BE45-9C11-1FA5FE490B84}" type="pres">
      <dgm:prSet presAssocID="{0B1E92BB-1725-1B4B-8851-BAE8D42C297B}" presName="connectorText" presStyleLbl="sibTrans2D1" presStyleIdx="2" presStyleCnt="3"/>
      <dgm:spPr/>
    </dgm:pt>
  </dgm:ptLst>
  <dgm:cxnLst>
    <dgm:cxn modelId="{3D7F7803-1BC6-2547-AC01-F41391D0858C}" type="presOf" srcId="{0B1E92BB-1725-1B4B-8851-BAE8D42C297B}" destId="{EF63DC8F-A077-BE45-9C11-1FA5FE490B84}" srcOrd="1" destOrd="0" presId="urn:microsoft.com/office/officeart/2005/8/layout/cycle7"/>
    <dgm:cxn modelId="{B2F40B07-1239-9E49-85FD-98350ADC3323}" type="presOf" srcId="{25E5015F-F4E8-FF49-A636-F473A0DFFC3A}" destId="{B097B9EB-A9F4-3F4C-802F-92365A91AE8D}" srcOrd="1" destOrd="0" presId="urn:microsoft.com/office/officeart/2005/8/layout/cycle7"/>
    <dgm:cxn modelId="{AB6AF924-2B4E-0C48-810E-D73846E4569E}" srcId="{97727B7F-B612-6546-8157-9EE1780C16C9}" destId="{A098861D-34D8-CF4A-B586-CFF4B701B980}" srcOrd="0" destOrd="0" parTransId="{77CF28A2-0860-B347-A5D2-A016DE8F6C1F}" sibTransId="{25E5015F-F4E8-FF49-A636-F473A0DFFC3A}"/>
    <dgm:cxn modelId="{A2355D2D-046B-E84C-A803-2D81379920D0}" srcId="{97727B7F-B612-6546-8157-9EE1780C16C9}" destId="{F3A6590B-6E94-7A45-9CB9-F27054F47289}" srcOrd="1" destOrd="0" parTransId="{0AFBC160-1E97-E849-8DB6-BCC8CBA63D95}" sibTransId="{095BB6DD-1E1D-3B4E-BBFC-4C803CD6C1A2}"/>
    <dgm:cxn modelId="{A3DA2F3C-EAAC-E643-ADAC-8FF27348EE9F}" type="presOf" srcId="{0B1E92BB-1725-1B4B-8851-BAE8D42C297B}" destId="{86DC4B5E-AFFD-A04C-B76F-CB33467F6AF4}" srcOrd="0" destOrd="0" presId="urn:microsoft.com/office/officeart/2005/8/layout/cycle7"/>
    <dgm:cxn modelId="{DB7B915B-39C7-AE49-BFDE-DD5D17A0CC27}" srcId="{97727B7F-B612-6546-8157-9EE1780C16C9}" destId="{7AD05A4B-2D09-4D44-A349-2084CC2C8A87}" srcOrd="2" destOrd="0" parTransId="{83EFD685-6332-D243-94F1-A7FB7A261ADE}" sibTransId="{0B1E92BB-1725-1B4B-8851-BAE8D42C297B}"/>
    <dgm:cxn modelId="{B42F2764-E07E-7E4E-BC14-670A51D3022B}" type="presOf" srcId="{7AD05A4B-2D09-4D44-A349-2084CC2C8A87}" destId="{5B6AD93B-2DAE-ED4E-9AB2-58BDAB9A5DB6}" srcOrd="0" destOrd="0" presId="urn:microsoft.com/office/officeart/2005/8/layout/cycle7"/>
    <dgm:cxn modelId="{156C127A-893A-2D45-A9E6-B6DF57B0A8B9}" type="presOf" srcId="{F3A6590B-6E94-7A45-9CB9-F27054F47289}" destId="{162E931E-45FD-4E46-A2C1-195C0758DE0B}" srcOrd="0" destOrd="0" presId="urn:microsoft.com/office/officeart/2005/8/layout/cycle7"/>
    <dgm:cxn modelId="{1B5D2780-BCCA-F64F-9E2E-A7EF29FFB0F8}" type="presOf" srcId="{095BB6DD-1E1D-3B4E-BBFC-4C803CD6C1A2}" destId="{82F29138-07A1-894C-BDBB-774EB2130F14}" srcOrd="1" destOrd="0" presId="urn:microsoft.com/office/officeart/2005/8/layout/cycle7"/>
    <dgm:cxn modelId="{08234696-50F1-0D44-B13E-A2216CFA6163}" type="presOf" srcId="{25E5015F-F4E8-FF49-A636-F473A0DFFC3A}" destId="{19467C83-A82B-5F4E-9491-20C56BAEA7F2}" srcOrd="0" destOrd="0" presId="urn:microsoft.com/office/officeart/2005/8/layout/cycle7"/>
    <dgm:cxn modelId="{0686A198-F277-6546-A56B-5FC2A5525BDC}" type="presOf" srcId="{095BB6DD-1E1D-3B4E-BBFC-4C803CD6C1A2}" destId="{A3671745-11B7-274E-ADE1-B15D293BAB0E}" srcOrd="0" destOrd="0" presId="urn:microsoft.com/office/officeart/2005/8/layout/cycle7"/>
    <dgm:cxn modelId="{9C29119B-6128-B648-A1B6-6CBC6A0D0D95}" type="presOf" srcId="{97727B7F-B612-6546-8157-9EE1780C16C9}" destId="{87D6D3B1-AD80-1349-9D4B-6E557B429A10}" srcOrd="0" destOrd="0" presId="urn:microsoft.com/office/officeart/2005/8/layout/cycle7"/>
    <dgm:cxn modelId="{7A1543CC-D609-3446-80AC-007A00946CF9}" type="presOf" srcId="{A098861D-34D8-CF4A-B586-CFF4B701B980}" destId="{188450B4-4777-394B-B39A-413C844D20CA}" srcOrd="0" destOrd="0" presId="urn:microsoft.com/office/officeart/2005/8/layout/cycle7"/>
    <dgm:cxn modelId="{C405C6E6-E401-9E45-961D-5CADF6C564C6}" type="presParOf" srcId="{87D6D3B1-AD80-1349-9D4B-6E557B429A10}" destId="{188450B4-4777-394B-B39A-413C844D20CA}" srcOrd="0" destOrd="0" presId="urn:microsoft.com/office/officeart/2005/8/layout/cycle7"/>
    <dgm:cxn modelId="{E0C3BD56-8EDB-6F44-8475-CB2D25E9C76D}" type="presParOf" srcId="{87D6D3B1-AD80-1349-9D4B-6E557B429A10}" destId="{19467C83-A82B-5F4E-9491-20C56BAEA7F2}" srcOrd="1" destOrd="0" presId="urn:microsoft.com/office/officeart/2005/8/layout/cycle7"/>
    <dgm:cxn modelId="{9D05B89F-8A56-5A43-9351-BCBF4E92BB96}" type="presParOf" srcId="{19467C83-A82B-5F4E-9491-20C56BAEA7F2}" destId="{B097B9EB-A9F4-3F4C-802F-92365A91AE8D}" srcOrd="0" destOrd="0" presId="urn:microsoft.com/office/officeart/2005/8/layout/cycle7"/>
    <dgm:cxn modelId="{0CCFDC32-577F-8F4E-AE2F-7A0A2702F1DA}" type="presParOf" srcId="{87D6D3B1-AD80-1349-9D4B-6E557B429A10}" destId="{162E931E-45FD-4E46-A2C1-195C0758DE0B}" srcOrd="2" destOrd="0" presId="urn:microsoft.com/office/officeart/2005/8/layout/cycle7"/>
    <dgm:cxn modelId="{C870FC04-36B5-2340-9EE3-C578EC937884}" type="presParOf" srcId="{87D6D3B1-AD80-1349-9D4B-6E557B429A10}" destId="{A3671745-11B7-274E-ADE1-B15D293BAB0E}" srcOrd="3" destOrd="0" presId="urn:microsoft.com/office/officeart/2005/8/layout/cycle7"/>
    <dgm:cxn modelId="{1EE50CF0-19EF-1548-842A-C011DC68A893}" type="presParOf" srcId="{A3671745-11B7-274E-ADE1-B15D293BAB0E}" destId="{82F29138-07A1-894C-BDBB-774EB2130F14}" srcOrd="0" destOrd="0" presId="urn:microsoft.com/office/officeart/2005/8/layout/cycle7"/>
    <dgm:cxn modelId="{DD91DFEC-0C33-2745-8DF6-2374B155C418}" type="presParOf" srcId="{87D6D3B1-AD80-1349-9D4B-6E557B429A10}" destId="{5B6AD93B-2DAE-ED4E-9AB2-58BDAB9A5DB6}" srcOrd="4" destOrd="0" presId="urn:microsoft.com/office/officeart/2005/8/layout/cycle7"/>
    <dgm:cxn modelId="{58D082CC-65B9-3B44-952C-E24E8E97159A}" type="presParOf" srcId="{87D6D3B1-AD80-1349-9D4B-6E557B429A10}" destId="{86DC4B5E-AFFD-A04C-B76F-CB33467F6AF4}" srcOrd="5" destOrd="0" presId="urn:microsoft.com/office/officeart/2005/8/layout/cycle7"/>
    <dgm:cxn modelId="{B31C1143-7249-A549-957C-6642D39866EE}" type="presParOf" srcId="{86DC4B5E-AFFD-A04C-B76F-CB33467F6AF4}" destId="{EF63DC8F-A077-BE45-9C11-1FA5FE490B8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450B4-4777-394B-B39A-413C844D20CA}">
      <dsp:nvSpPr>
        <dsp:cNvPr id="0" name=""/>
        <dsp:cNvSpPr/>
      </dsp:nvSpPr>
      <dsp:spPr>
        <a:xfrm>
          <a:off x="1625752" y="788"/>
          <a:ext cx="1467901" cy="733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房间服务</a:t>
          </a:r>
        </a:p>
      </dsp:txBody>
      <dsp:txXfrm>
        <a:off x="1647249" y="22285"/>
        <a:ext cx="1424907" cy="690956"/>
      </dsp:txXfrm>
    </dsp:sp>
    <dsp:sp modelId="{19467C83-A82B-5F4E-9491-20C56BAEA7F2}">
      <dsp:nvSpPr>
        <dsp:cNvPr id="0" name=""/>
        <dsp:cNvSpPr/>
      </dsp:nvSpPr>
      <dsp:spPr>
        <a:xfrm rot="3269550">
          <a:off x="2497548" y="1288891"/>
          <a:ext cx="1222023" cy="25688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2574613" y="1340267"/>
        <a:ext cx="1067893" cy="154130"/>
      </dsp:txXfrm>
    </dsp:sp>
    <dsp:sp modelId="{162E931E-45FD-4E46-A2C1-195C0758DE0B}">
      <dsp:nvSpPr>
        <dsp:cNvPr id="0" name=""/>
        <dsp:cNvSpPr/>
      </dsp:nvSpPr>
      <dsp:spPr>
        <a:xfrm>
          <a:off x="3123467" y="2099926"/>
          <a:ext cx="1467901" cy="733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实时服务器</a:t>
          </a:r>
        </a:p>
      </dsp:txBody>
      <dsp:txXfrm>
        <a:off x="3144964" y="2121423"/>
        <a:ext cx="1424907" cy="690956"/>
      </dsp:txXfrm>
    </dsp:sp>
    <dsp:sp modelId="{A3671745-11B7-274E-ADE1-B15D293BAB0E}">
      <dsp:nvSpPr>
        <dsp:cNvPr id="0" name=""/>
        <dsp:cNvSpPr/>
      </dsp:nvSpPr>
      <dsp:spPr>
        <a:xfrm rot="10800000">
          <a:off x="1748691" y="2338460"/>
          <a:ext cx="1222023" cy="25688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 rot="10800000">
        <a:off x="1825756" y="2389836"/>
        <a:ext cx="1067893" cy="154130"/>
      </dsp:txXfrm>
    </dsp:sp>
    <dsp:sp modelId="{5B6AD93B-2DAE-ED4E-9AB2-58BDAB9A5DB6}">
      <dsp:nvSpPr>
        <dsp:cNvPr id="0" name=""/>
        <dsp:cNvSpPr/>
      </dsp:nvSpPr>
      <dsp:spPr>
        <a:xfrm>
          <a:off x="128036" y="2099926"/>
          <a:ext cx="1467901" cy="733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客户端</a:t>
          </a:r>
        </a:p>
      </dsp:txBody>
      <dsp:txXfrm>
        <a:off x="149533" y="2121423"/>
        <a:ext cx="1424907" cy="690956"/>
      </dsp:txXfrm>
    </dsp:sp>
    <dsp:sp modelId="{86DC4B5E-AFFD-A04C-B76F-CB33467F6AF4}">
      <dsp:nvSpPr>
        <dsp:cNvPr id="0" name=""/>
        <dsp:cNvSpPr/>
      </dsp:nvSpPr>
      <dsp:spPr>
        <a:xfrm rot="18330450">
          <a:off x="999833" y="1288891"/>
          <a:ext cx="1222023" cy="256882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 dirty="0"/>
        </a:p>
      </dsp:txBody>
      <dsp:txXfrm>
        <a:off x="1076898" y="1340267"/>
        <a:ext cx="1067893" cy="154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0A661A-CD2F-4995-9B17-70DE38AC9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ACFF74-F326-4123-8DCE-16526DB84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5DD0D-429E-4185-9C9A-3A6A61E23666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50512F-D1B8-4290-AF67-F7686EBD15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1C299E-BEFE-4618-8D54-723B6A7BE6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4C2C4-46B6-4338-A81B-5AB54C4A5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92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4AAE3-DDF0-4FA2-B52D-0462C6416D4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2276-7005-47D2-AFAB-57C803B352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215E5E-541F-4ED9-8AE6-E760EFD90C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11" y="2062162"/>
            <a:ext cx="5467004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411" y="4449762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9C4281-B8EC-4DC2-9E5F-1676BB2AE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152" y="349030"/>
            <a:ext cx="1292464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4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94E7824-686D-48FE-9790-8A63F7960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B20E3E-F7CB-4FA6-AE89-0E203F1B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3430B-F259-48CB-99AB-438F8931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109918-BF6A-493C-83EC-0900FC11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543B69-5E15-45E1-B92F-BACFF6D83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152" y="349030"/>
            <a:ext cx="1292464" cy="219475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268AAB45-CB7A-4E0E-B6CA-6529BFF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8" y="4668531"/>
            <a:ext cx="4114800" cy="49367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B16DD8-8F8D-466E-8994-6A0C763DB6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188" y="1464596"/>
            <a:ext cx="4322439" cy="2432515"/>
          </a:xfrm>
          <a:prstGeom prst="rect">
            <a:avLst/>
          </a:prstGeom>
        </p:spPr>
      </p:pic>
      <p:sp>
        <p:nvSpPr>
          <p:cNvPr id="12" name="图片占位符 33">
            <a:extLst>
              <a:ext uri="{FF2B5EF4-FFF2-40B4-BE49-F238E27FC236}">
                <a16:creationId xmlns:a16="http://schemas.microsoft.com/office/drawing/2014/main" id="{E8FBFFE8-E638-4244-8BE9-299B4EAF6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188" y="1410970"/>
            <a:ext cx="4320000" cy="243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4" name="图片占位符 72">
            <a:extLst>
              <a:ext uri="{FF2B5EF4-FFF2-40B4-BE49-F238E27FC236}">
                <a16:creationId xmlns:a16="http://schemas.microsoft.com/office/drawing/2014/main" id="{E42F0C07-8A3F-4B4A-8880-37670736F0C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30105" y="1351256"/>
            <a:ext cx="400050" cy="4111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5" name="图片占位符 72">
            <a:extLst>
              <a:ext uri="{FF2B5EF4-FFF2-40B4-BE49-F238E27FC236}">
                <a16:creationId xmlns:a16="http://schemas.microsoft.com/office/drawing/2014/main" id="{26A3D45E-AE73-43CC-BC9E-D90075FE031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30105" y="3789363"/>
            <a:ext cx="400050" cy="411187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D2A9110-BC19-49B6-901D-BDEBDE1E7958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7185588" y="1351256"/>
            <a:ext cx="3820463" cy="4331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-228600">
              <a:buClr>
                <a:schemeClr val="bg1"/>
              </a:buClr>
              <a:buSzPct val="60000"/>
              <a:buFont typeface="Wingdings" panose="05000000000000000000" pitchFamily="2" charset="2"/>
              <a:buChar char="l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04000" indent="0"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887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5">
            <a:extLst>
              <a:ext uri="{FF2B5EF4-FFF2-40B4-BE49-F238E27FC236}">
                <a16:creationId xmlns:a16="http://schemas.microsoft.com/office/drawing/2014/main" id="{5B2B6200-B91E-424C-9CBA-09F664727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4575" y="2852289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0" name="文本占位符 57">
            <a:extLst>
              <a:ext uri="{FF2B5EF4-FFF2-40B4-BE49-F238E27FC236}">
                <a16:creationId xmlns:a16="http://schemas.microsoft.com/office/drawing/2014/main" id="{05E575D4-028F-EA45-9E16-1927935A8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94575" y="3265973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61" name="文本占位符 55">
            <a:extLst>
              <a:ext uri="{FF2B5EF4-FFF2-40B4-BE49-F238E27FC236}">
                <a16:creationId xmlns:a16="http://schemas.microsoft.com/office/drawing/2014/main" id="{D05C390D-EA42-0449-90BC-0914019DB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94575" y="4542995"/>
            <a:ext cx="2130384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2" name="文本占位符 57">
            <a:extLst>
              <a:ext uri="{FF2B5EF4-FFF2-40B4-BE49-F238E27FC236}">
                <a16:creationId xmlns:a16="http://schemas.microsoft.com/office/drawing/2014/main" id="{C7CD4957-C8AA-EC4A-95B9-62D33122B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4575" y="4956679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C0CFC543-9809-3C42-B41B-48E6C245CB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75" y="1161583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101FC2BC-3FB4-1540-806F-EB2D8D2F6F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4575" y="1575267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E016C2-76D2-FD41-A326-C38C2903C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2552383"/>
            <a:ext cx="4152900" cy="1612900"/>
          </a:xfrm>
          <a:prstGeom prst="rect">
            <a:avLst/>
          </a:prstGeom>
        </p:spPr>
        <p:txBody>
          <a:bodyPr/>
          <a:lstStyle>
            <a:lvl1pPr>
              <a:buSzPct val="60000"/>
              <a:defRPr sz="36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通过本课程的学习您将可以</a:t>
            </a:r>
          </a:p>
        </p:txBody>
      </p:sp>
      <p:sp>
        <p:nvSpPr>
          <p:cNvPr id="73" name="图片占位符 68">
            <a:extLst>
              <a:ext uri="{FF2B5EF4-FFF2-40B4-BE49-F238E27FC236}">
                <a16:creationId xmlns:a16="http://schemas.microsoft.com/office/drawing/2014/main" id="{A006F798-C844-624A-88F7-C2EA60B9F7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4754" y="1314449"/>
            <a:ext cx="899795" cy="89979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4" name="图片占位符 68">
            <a:extLst>
              <a:ext uri="{FF2B5EF4-FFF2-40B4-BE49-F238E27FC236}">
                <a16:creationId xmlns:a16="http://schemas.microsoft.com/office/drawing/2014/main" id="{6892EE27-79DF-D94E-A54E-947286E2225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4754" y="2986591"/>
            <a:ext cx="899795" cy="8997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5" name="图片占位符 68">
            <a:extLst>
              <a:ext uri="{FF2B5EF4-FFF2-40B4-BE49-F238E27FC236}">
                <a16:creationId xmlns:a16="http://schemas.microsoft.com/office/drawing/2014/main" id="{89B39ADD-E221-0942-9E9D-F30E74F1546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4754" y="4687570"/>
            <a:ext cx="899795" cy="8997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78CAE9-CCE7-4D16-8D8C-6A8A163E8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03822" cy="711201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内容总结</a:t>
            </a:r>
          </a:p>
        </p:txBody>
      </p:sp>
    </p:spTree>
    <p:extLst>
      <p:ext uri="{BB962C8B-B14F-4D97-AF65-F5344CB8AC3E}">
        <p14:creationId xmlns:p14="http://schemas.microsoft.com/office/powerpoint/2010/main" val="146390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215E5E-541F-4ED9-8AE6-E760EFD90C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996" y="3034144"/>
            <a:ext cx="5467004" cy="78971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感谢观看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9C4281-B8EC-4DC2-9E5F-1676BB2AE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152" y="349030"/>
            <a:ext cx="1292464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5">
            <a:extLst>
              <a:ext uri="{FF2B5EF4-FFF2-40B4-BE49-F238E27FC236}">
                <a16:creationId xmlns:a16="http://schemas.microsoft.com/office/drawing/2014/main" id="{5B2B6200-B91E-424C-9CBA-09F664727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4575" y="2852289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0" name="文本占位符 57">
            <a:extLst>
              <a:ext uri="{FF2B5EF4-FFF2-40B4-BE49-F238E27FC236}">
                <a16:creationId xmlns:a16="http://schemas.microsoft.com/office/drawing/2014/main" id="{05E575D4-028F-EA45-9E16-1927935A8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94575" y="3265973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61" name="文本占位符 55">
            <a:extLst>
              <a:ext uri="{FF2B5EF4-FFF2-40B4-BE49-F238E27FC236}">
                <a16:creationId xmlns:a16="http://schemas.microsoft.com/office/drawing/2014/main" id="{D05C390D-EA42-0449-90BC-0914019DB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94575" y="4542995"/>
            <a:ext cx="2130384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2" name="文本占位符 57">
            <a:extLst>
              <a:ext uri="{FF2B5EF4-FFF2-40B4-BE49-F238E27FC236}">
                <a16:creationId xmlns:a16="http://schemas.microsoft.com/office/drawing/2014/main" id="{C7CD4957-C8AA-EC4A-95B9-62D33122B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4575" y="4956679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C0CFC543-9809-3C42-B41B-48E6C245CB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75" y="1161583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101FC2BC-3FB4-1540-806F-EB2D8D2F6F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4575" y="1575267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E016C2-76D2-FD41-A326-C38C2903C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2552383"/>
            <a:ext cx="4152900" cy="1612900"/>
          </a:xfrm>
          <a:prstGeom prst="rect">
            <a:avLst/>
          </a:prstGeom>
        </p:spPr>
        <p:txBody>
          <a:bodyPr/>
          <a:lstStyle>
            <a:lvl1pPr>
              <a:buSzPct val="60000"/>
              <a:defRPr sz="36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通过本课程的学习您将可以</a:t>
            </a:r>
          </a:p>
        </p:txBody>
      </p:sp>
      <p:sp>
        <p:nvSpPr>
          <p:cNvPr id="73" name="图片占位符 68">
            <a:extLst>
              <a:ext uri="{FF2B5EF4-FFF2-40B4-BE49-F238E27FC236}">
                <a16:creationId xmlns:a16="http://schemas.microsoft.com/office/drawing/2014/main" id="{A006F798-C844-624A-88F7-C2EA60B9F7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4754" y="1314449"/>
            <a:ext cx="899795" cy="89979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4" name="图片占位符 68">
            <a:extLst>
              <a:ext uri="{FF2B5EF4-FFF2-40B4-BE49-F238E27FC236}">
                <a16:creationId xmlns:a16="http://schemas.microsoft.com/office/drawing/2014/main" id="{6892EE27-79DF-D94E-A54E-947286E2225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4754" y="2986591"/>
            <a:ext cx="899795" cy="8997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5" name="图片占位符 68">
            <a:extLst>
              <a:ext uri="{FF2B5EF4-FFF2-40B4-BE49-F238E27FC236}">
                <a16:creationId xmlns:a16="http://schemas.microsoft.com/office/drawing/2014/main" id="{89B39ADD-E221-0942-9E9D-F30E74F1546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4754" y="4687570"/>
            <a:ext cx="899795" cy="8997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78CAE9-CCE7-4D16-8D8C-6A8A163E8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03822" cy="711201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43719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37CFE9-9E69-4619-AA10-DF7543BA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BD3B5C-EC14-4B18-9C13-B0CC16A6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8A7E8-8BCB-4614-AFA5-89CC0C98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文本占位符 55">
            <a:extLst>
              <a:ext uri="{FF2B5EF4-FFF2-40B4-BE49-F238E27FC236}">
                <a16:creationId xmlns:a16="http://schemas.microsoft.com/office/drawing/2014/main" id="{52885DF3-9E19-48AD-92A6-6F29FA583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77740" y="4673599"/>
            <a:ext cx="4061819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6" name="文本占位符 55">
            <a:extLst>
              <a:ext uri="{FF2B5EF4-FFF2-40B4-BE49-F238E27FC236}">
                <a16:creationId xmlns:a16="http://schemas.microsoft.com/office/drawing/2014/main" id="{DBD29DD0-9B2E-4556-BD25-61FA01471A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68255" y="3653366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7" name="文本占位符 55">
            <a:extLst>
              <a:ext uri="{FF2B5EF4-FFF2-40B4-BE49-F238E27FC236}">
                <a16:creationId xmlns:a16="http://schemas.microsoft.com/office/drawing/2014/main" id="{53C14C8B-98D1-4DF9-AEE9-C989767369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77381" y="2658533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8" name="文本占位符 55">
            <a:extLst>
              <a:ext uri="{FF2B5EF4-FFF2-40B4-BE49-F238E27FC236}">
                <a16:creationId xmlns:a16="http://schemas.microsoft.com/office/drawing/2014/main" id="{77C90B3D-AC43-4ED6-B337-25C3DF84B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0081" y="1638299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9" name="图片占位符 37">
            <a:extLst>
              <a:ext uri="{FF2B5EF4-FFF2-40B4-BE49-F238E27FC236}">
                <a16:creationId xmlns:a16="http://schemas.microsoft.com/office/drawing/2014/main" id="{1EEB8765-6FF3-4F2E-87DD-0781ADE7AAC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73141" y="1550117"/>
            <a:ext cx="720000" cy="72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37">
            <a:extLst>
              <a:ext uri="{FF2B5EF4-FFF2-40B4-BE49-F238E27FC236}">
                <a16:creationId xmlns:a16="http://schemas.microsoft.com/office/drawing/2014/main" id="{EAB88FD9-6E80-4A4D-8C20-FAD8C811AD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73141" y="2565277"/>
            <a:ext cx="720000" cy="72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37">
            <a:extLst>
              <a:ext uri="{FF2B5EF4-FFF2-40B4-BE49-F238E27FC236}">
                <a16:creationId xmlns:a16="http://schemas.microsoft.com/office/drawing/2014/main" id="{727ED19D-31E1-4179-BF8D-A233B70A289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73141" y="3565184"/>
            <a:ext cx="720000" cy="7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2" name="图片占位符 37">
            <a:extLst>
              <a:ext uri="{FF2B5EF4-FFF2-40B4-BE49-F238E27FC236}">
                <a16:creationId xmlns:a16="http://schemas.microsoft.com/office/drawing/2014/main" id="{C6C20A50-DFB4-4ABD-AB1E-9A02642C57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873141" y="4580254"/>
            <a:ext cx="720000" cy="72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107B9D8-412A-4CE1-8EEA-87604279CE77}"/>
              </a:ext>
            </a:extLst>
          </p:cNvPr>
          <p:cNvSpPr txBox="1">
            <a:spLocks/>
          </p:cNvSpPr>
          <p:nvPr userDrawn="1"/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 b="1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98423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894F6-9C8D-48AF-BA3D-0650EBA1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53323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D3F2F-49C1-48BA-86BB-1E1EA70A4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200000"/>
              </a:lnSpc>
              <a:buClr>
                <a:srgbClr val="1366ED"/>
              </a:buClr>
              <a:buSzPct val="80000"/>
              <a:buNone/>
              <a:defRPr/>
            </a:lvl1pPr>
            <a:lvl2pPr marL="230400" indent="-228600">
              <a:buSzPct val="80000"/>
              <a:buFont typeface="Wingdings" panose="05000000000000000000" pitchFamily="2" charset="2"/>
              <a:buChar char="l"/>
              <a:defRPr/>
            </a:lvl2pPr>
            <a:lvl3pPr marL="914400" indent="0">
              <a:buSzPct val="60000"/>
              <a:buFont typeface="Wingdings" panose="05000000000000000000" pitchFamily="2" charset="2"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E4FCE-060F-4865-BDFB-39AB7EF6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2E644-23DD-466C-9B7A-E3E5CBA8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A7A61-B420-4B80-9451-20AE5600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65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B8612-B84C-46AA-BC62-DFB103AF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123" y="1152824"/>
            <a:ext cx="4823231" cy="51006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230400" indent="-230400">
              <a:spcBef>
                <a:spcPts val="2000"/>
              </a:spcBef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50820" y="1135679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730843" y="1508459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50937C07-72CF-4D55-BB6E-BAFD151EF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1907" y="1226183"/>
            <a:ext cx="3622738" cy="38182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36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52123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099215" y="1365767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5286783" y="1742957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8F9CCBEC-5E3B-4B09-B9FF-F2640DC5FF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852691"/>
            <a:ext cx="3974868" cy="2430000"/>
          </a:xfrm>
          <a:prstGeom prst="flowChartAlternateProcess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E6B4D28-65FC-447D-9F12-890312A3812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6328" y="1285144"/>
            <a:ext cx="5712907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2306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002342-02EB-4786-8254-0D950F422CE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60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6A809DE-4C74-4E10-9354-CF625853428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94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1447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E2B9C-4FA1-4810-9A38-750518BDD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/>
            </a:lvl2pPr>
            <a:lvl3pPr marL="914400" indent="0">
              <a:buSzPct val="80000"/>
              <a:buFont typeface="Wingdings" panose="05000000000000000000" pitchFamily="2" charset="2"/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761184-FA6D-401F-ADDF-AAAB3809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3333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n"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图片占位符 33">
            <a:extLst>
              <a:ext uri="{FF2B5EF4-FFF2-40B4-BE49-F238E27FC236}">
                <a16:creationId xmlns:a16="http://schemas.microsoft.com/office/drawing/2014/main" id="{FC078823-9F5B-4DAA-BCB1-F482454A04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8852" y="2459266"/>
            <a:ext cx="3197703" cy="307770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25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1BD1338-16C4-4910-A5BC-1EFCEDD87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7952509" cy="9168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" y="1856190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9C4281-B8EC-4DC2-9E5F-1676BB2AE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84927" y="6356350"/>
            <a:ext cx="1292464" cy="219475"/>
          </a:xfrm>
          <a:prstGeom prst="rect">
            <a:avLst/>
          </a:prstGeom>
        </p:spPr>
      </p:pic>
      <p:sp>
        <p:nvSpPr>
          <p:cNvPr id="12" name="文本占位符 64">
            <a:extLst>
              <a:ext uri="{FF2B5EF4-FFF2-40B4-BE49-F238E27FC236}">
                <a16:creationId xmlns:a16="http://schemas.microsoft.com/office/drawing/2014/main" id="{A962D8C3-D33A-49B3-93F7-56F790B89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3" y="3558917"/>
            <a:ext cx="212693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3" name="文本占位符 64">
            <a:extLst>
              <a:ext uri="{FF2B5EF4-FFF2-40B4-BE49-F238E27FC236}">
                <a16:creationId xmlns:a16="http://schemas.microsoft.com/office/drawing/2014/main" id="{C297C6A3-BFF4-45C7-BA69-66C5640D7D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153" y="3964940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5" name="文本占位符 64">
            <a:extLst>
              <a:ext uri="{FF2B5EF4-FFF2-40B4-BE49-F238E27FC236}">
                <a16:creationId xmlns:a16="http://schemas.microsoft.com/office/drawing/2014/main" id="{37970F7C-4CA2-40F4-8DBC-EE5B3AB5DB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3" y="4618990"/>
            <a:ext cx="273214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文本占位符 64">
            <a:extLst>
              <a:ext uri="{FF2B5EF4-FFF2-40B4-BE49-F238E27FC236}">
                <a16:creationId xmlns:a16="http://schemas.microsoft.com/office/drawing/2014/main" id="{B1060778-6E2D-40D1-8C0C-211003506A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5153" y="5025013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7" name="文本占位符 64">
            <a:extLst>
              <a:ext uri="{FF2B5EF4-FFF2-40B4-BE49-F238E27FC236}">
                <a16:creationId xmlns:a16="http://schemas.microsoft.com/office/drawing/2014/main" id="{91A7A8B9-878F-4185-94CB-CBBA2AA82C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5154" y="5641906"/>
            <a:ext cx="250602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8" name="文本占位符 64">
            <a:extLst>
              <a:ext uri="{FF2B5EF4-FFF2-40B4-BE49-F238E27FC236}">
                <a16:creationId xmlns:a16="http://schemas.microsoft.com/office/drawing/2014/main" id="{93C7879A-3DA0-41B4-9FC3-86EB63DAAE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5153" y="6047929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9" name="图片占位符 72">
            <a:extLst>
              <a:ext uri="{FF2B5EF4-FFF2-40B4-BE49-F238E27FC236}">
                <a16:creationId xmlns:a16="http://schemas.microsoft.com/office/drawing/2014/main" id="{F6847C8B-F882-4193-B75C-9D242FF671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513" y="3702343"/>
            <a:ext cx="400050" cy="41118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72">
            <a:extLst>
              <a:ext uri="{FF2B5EF4-FFF2-40B4-BE49-F238E27FC236}">
                <a16:creationId xmlns:a16="http://schemas.microsoft.com/office/drawing/2014/main" id="{C6C62D36-5EE0-4BE7-82A0-82C1287A14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5563" y="4776616"/>
            <a:ext cx="400050" cy="4111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72">
            <a:extLst>
              <a:ext uri="{FF2B5EF4-FFF2-40B4-BE49-F238E27FC236}">
                <a16:creationId xmlns:a16="http://schemas.microsoft.com/office/drawing/2014/main" id="{C23AD289-DA90-473B-BAC2-093A9DD0E6D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1913" y="5794668"/>
            <a:ext cx="400050" cy="4111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F417BB-3840-4C46-B21E-3ED42D566B6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70616" y="16138"/>
            <a:ext cx="48772" cy="1438781"/>
          </a:xfrm>
          <a:prstGeom prst="rect">
            <a:avLst/>
          </a:prstGeom>
        </p:spPr>
      </p:pic>
      <p:sp>
        <p:nvSpPr>
          <p:cNvPr id="31" name="文本占位符 61">
            <a:extLst>
              <a:ext uri="{FF2B5EF4-FFF2-40B4-BE49-F238E27FC236}">
                <a16:creationId xmlns:a16="http://schemas.microsoft.com/office/drawing/2014/main" id="{4070FACF-318D-4DB4-BC4E-380F91C37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8190" y="1235061"/>
            <a:ext cx="1153986" cy="11453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2" name="文本占位符 59">
            <a:extLst>
              <a:ext uri="{FF2B5EF4-FFF2-40B4-BE49-F238E27FC236}">
                <a16:creationId xmlns:a16="http://schemas.microsoft.com/office/drawing/2014/main" id="{8D839462-2D3B-409A-9A07-F2B20B812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58845" y="2348409"/>
            <a:ext cx="872314" cy="452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PART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59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F8456DB-8436-4638-ACD1-28F4D610B13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92047" y="356461"/>
            <a:ext cx="1304657" cy="20674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616E3F-39F9-4D4D-B7BF-73117148A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16000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6" r:id="rId2"/>
    <p:sldLayoutId id="2147483674" r:id="rId3"/>
    <p:sldLayoutId id="2147483714" r:id="rId4"/>
    <p:sldLayoutId id="2147483699" r:id="rId5"/>
    <p:sldLayoutId id="2147483713" r:id="rId6"/>
    <p:sldLayoutId id="2147483698" r:id="rId7"/>
    <p:sldLayoutId id="2147483700" r:id="rId8"/>
    <p:sldLayoutId id="2147483661" r:id="rId9"/>
    <p:sldLayoutId id="2147483655" r:id="rId10"/>
    <p:sldLayoutId id="2147483715" r:id="rId11"/>
    <p:sldLayoutId id="21474837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16E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rgbClr val="016EFF"/>
        </a:buClr>
        <a:buFont typeface="Wingdings" panose="05000000000000000000" pitchFamily="2" charset="2"/>
        <a:buNone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30400" indent="-228600" algn="l" defTabSz="914400" rtl="0" eaLnBrk="1" latinLnBrk="0" hangingPunct="1">
        <a:lnSpc>
          <a:spcPct val="150000"/>
        </a:lnSpc>
        <a:spcBef>
          <a:spcPts val="2000"/>
        </a:spcBef>
        <a:buClr>
          <a:srgbClr val="016EFF"/>
        </a:buClr>
        <a:buSzPct val="60000"/>
        <a:buFont typeface="Wingdings" panose="05000000000000000000" pitchFamily="2" charset="2"/>
        <a:buChar char="l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04000" indent="0" algn="l" defTabSz="914400" rtl="0" eaLnBrk="1" latinLnBrk="0" hangingPunct="1">
        <a:lnSpc>
          <a:spcPct val="15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tencent.com/product/mgobe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31546-092F-4DA0-9E61-42A77585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66" y="2885242"/>
            <a:ext cx="12078418" cy="2470041"/>
          </a:xfrm>
        </p:spPr>
        <p:txBody>
          <a:bodyPr>
            <a:noAutofit/>
          </a:bodyPr>
          <a:lstStyle/>
          <a:p>
            <a:pPr>
              <a:lnSpc>
                <a:spcPts val="7600"/>
              </a:lnSpc>
            </a:pPr>
            <a:r>
              <a:rPr lang="zh-CN" altLang="en-US" sz="3600" dirty="0">
                <a:latin typeface="+mn-ea"/>
                <a:cs typeface="+mn-ea"/>
              </a:rPr>
              <a:t>小游戏联机对战引擎</a:t>
            </a:r>
            <a:br>
              <a:rPr lang="zh-CN" altLang="en-US" sz="3600" dirty="0">
                <a:latin typeface="+mn-ea"/>
                <a:cs typeface="+mn-ea"/>
              </a:rPr>
            </a:br>
            <a:r>
              <a:rPr lang="zh-CN" altLang="en-US" sz="3600" dirty="0"/>
              <a:t>实时对战小游戏状态同步开发实践</a:t>
            </a:r>
            <a:br>
              <a:rPr lang="en-US" altLang="zh-CN" sz="2800" dirty="0"/>
            </a:br>
            <a:br>
              <a:rPr lang="zh-CN" altLang="en-US" sz="2800" dirty="0">
                <a:latin typeface="+mn-ea"/>
                <a:cs typeface="+mn-ea"/>
              </a:rPr>
            </a:b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236548-F92E-4CEA-990F-9053A3B34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267" y="4519843"/>
            <a:ext cx="5467004" cy="729067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+mn-ea"/>
              </a:rPr>
              <a:t>腾讯云</a:t>
            </a:r>
            <a:r>
              <a:rPr lang="en-US" altLang="zh-CN" dirty="0">
                <a:latin typeface="+mn-ea"/>
              </a:rPr>
              <a:t>Web</a:t>
            </a:r>
            <a:r>
              <a:rPr lang="zh-CN" altLang="en-US" dirty="0">
                <a:latin typeface="+mn-ea"/>
              </a:rPr>
              <a:t>前端工程师：刘亚奇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2019/08/22</a:t>
            </a:r>
            <a:endParaRPr lang="zh-CN" altLang="en-US" dirty="0">
              <a:latin typeface="+mn-ea"/>
            </a:endParaRP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82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E6636052-66CA-4872-AF3B-E7A27E230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898" y="1324097"/>
            <a:ext cx="5467004" cy="789710"/>
          </a:xfrm>
        </p:spPr>
        <p:txBody>
          <a:bodyPr/>
          <a:lstStyle/>
          <a:p>
            <a:r>
              <a:rPr lang="zh-CN" altLang="en-US" dirty="0"/>
              <a:t>感谢观看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1280F3-7F78-EC41-BCFB-F6815EA3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98" y="2460832"/>
            <a:ext cx="2579015" cy="25790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F8D4F6-F75E-554D-8FC6-CA2F692EEF8A}"/>
              </a:ext>
            </a:extLst>
          </p:cNvPr>
          <p:cNvSpPr txBox="1"/>
          <p:nvPr/>
        </p:nvSpPr>
        <p:spPr>
          <a:xfrm>
            <a:off x="0" y="5301114"/>
            <a:ext cx="6152376" cy="46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关注“学习君”微信号</a:t>
            </a:r>
            <a:r>
              <a:rPr lang="en-US" altLang="zh-CN" dirty="0" err="1">
                <a:solidFill>
                  <a:schemeClr val="bg1"/>
                </a:solidFill>
                <a:latin typeface="+mn-ea"/>
                <a:cs typeface="+mn-ea"/>
                <a:sym typeface="+mn-ea"/>
              </a:rPr>
              <a:t>TcloudM</a:t>
            </a:r>
            <a:r>
              <a:rPr lang="zh-CN" altLang="en-US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，获取更多干货课程推送</a:t>
            </a:r>
            <a:endParaRPr lang="zh-CN" altLang="en-US" sz="1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525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9D812FE2-DBD4-784C-B24F-B8C52EAE7DE2}"/>
              </a:ext>
            </a:extLst>
          </p:cNvPr>
          <p:cNvGrpSpPr/>
          <p:nvPr/>
        </p:nvGrpSpPr>
        <p:grpSpPr>
          <a:xfrm>
            <a:off x="3136264" y="2457812"/>
            <a:ext cx="5813142" cy="1739232"/>
            <a:chOff x="1502059" y="2014061"/>
            <a:chExt cx="5813142" cy="1739232"/>
          </a:xfrm>
        </p:grpSpPr>
        <p:sp>
          <p:nvSpPr>
            <p:cNvPr id="27" name="内容占位符 6">
              <a:extLst>
                <a:ext uri="{FF2B5EF4-FFF2-40B4-BE49-F238E27FC236}">
                  <a16:creationId xmlns:a16="http://schemas.microsoft.com/office/drawing/2014/main" id="{E0315AF5-46BC-0848-988B-11A25A10DB2E}"/>
                </a:ext>
              </a:extLst>
            </p:cNvPr>
            <p:cNvSpPr txBox="1">
              <a:spLocks/>
            </p:cNvSpPr>
            <p:nvPr/>
          </p:nvSpPr>
          <p:spPr>
            <a:xfrm>
              <a:off x="1502059" y="2014061"/>
              <a:ext cx="2825392" cy="173923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016EFF"/>
                </a:buClr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230400" indent="-228600" algn="l" defTabSz="914400" rtl="0" eaLnBrk="1" latinLnBrk="0" hangingPunct="1">
                <a:lnSpc>
                  <a:spcPct val="150000"/>
                </a:lnSpc>
                <a:spcBef>
                  <a:spcPts val="2000"/>
                </a:spcBef>
                <a:buClr>
                  <a:srgbClr val="016EFF"/>
                </a:buClr>
                <a:buSzPct val="60000"/>
                <a:buFont typeface="Wingdings" panose="05000000000000000000" pitchFamily="2" charset="2"/>
                <a:buChar char="l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5040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dist">
                <a:buClr>
                  <a:schemeClr val="tx1">
                    <a:lumMod val="50000"/>
                    <a:lumOff val="50000"/>
                  </a:schemeClr>
                </a:buClr>
              </a:pPr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帧同步开发实践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：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lvl="1" algn="dist"/>
              <a:r>
                <a:rPr lang="zh-CN" altLang="en-US" sz="2000" b="1" dirty="0">
                  <a:solidFill>
                    <a:schemeClr val="tx1"/>
                  </a:solidFill>
                </a:rPr>
                <a:t>状态同步开发实践</a:t>
              </a:r>
              <a:r>
                <a:rPr lang="zh-CN" altLang="en-US" sz="2000" dirty="0">
                  <a:solidFill>
                    <a:schemeClr val="tx1"/>
                  </a:solidFill>
                </a:rPr>
                <a:t>：</a:t>
              </a:r>
            </a:p>
          </p:txBody>
        </p:sp>
        <p:sp>
          <p:nvSpPr>
            <p:cNvPr id="28" name="内容占位符 6">
              <a:extLst>
                <a:ext uri="{FF2B5EF4-FFF2-40B4-BE49-F238E27FC236}">
                  <a16:creationId xmlns:a16="http://schemas.microsoft.com/office/drawing/2014/main" id="{D603023B-BB03-B84F-8382-AFA6CB4EEE66}"/>
                </a:ext>
              </a:extLst>
            </p:cNvPr>
            <p:cNvSpPr txBox="1">
              <a:spLocks/>
            </p:cNvSpPr>
            <p:nvPr/>
          </p:nvSpPr>
          <p:spPr>
            <a:xfrm>
              <a:off x="4327451" y="2014061"/>
              <a:ext cx="2987750" cy="173923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016EFF"/>
                </a:buClr>
                <a:buFont typeface="Wingdings" panose="05000000000000000000" pitchFamily="2" charset="2"/>
                <a:buNone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230400" indent="-228600" algn="l" defTabSz="914400" rtl="0" eaLnBrk="1" latinLnBrk="0" hangingPunct="1">
                <a:lnSpc>
                  <a:spcPct val="150000"/>
                </a:lnSpc>
                <a:spcBef>
                  <a:spcPts val="2000"/>
                </a:spcBef>
                <a:buClr>
                  <a:srgbClr val="016EFF"/>
                </a:buClr>
                <a:buSzPct val="60000"/>
                <a:buFont typeface="Wingdings" panose="05000000000000000000" pitchFamily="2" charset="2"/>
                <a:buChar char="l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504000" indent="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16EFF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" lvl="1" indent="0"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2019/08/19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19:00:00</a:t>
              </a:r>
            </a:p>
            <a:p>
              <a:pPr marL="1800" lvl="1" indent="0">
                <a:buNone/>
              </a:pPr>
              <a:r>
                <a:rPr lang="en-US" altLang="zh-CN" sz="2000" dirty="0">
                  <a:solidFill>
                    <a:schemeClr val="tx1"/>
                  </a:solidFill>
                </a:rPr>
                <a:t>2019/08/22</a:t>
              </a:r>
              <a:r>
                <a:rPr lang="zh-CN" altLang="en-US" sz="2000" dirty="0">
                  <a:solidFill>
                    <a:schemeClr val="tx1"/>
                  </a:solidFill>
                </a:rPr>
                <a:t>   </a:t>
              </a:r>
              <a:r>
                <a:rPr lang="en-US" altLang="zh-CN" sz="2000" dirty="0">
                  <a:solidFill>
                    <a:schemeClr val="tx1"/>
                  </a:solidFill>
                </a:rPr>
                <a:t>19:00:00</a:t>
              </a:r>
            </a:p>
          </p:txBody>
        </p:sp>
      </p:grpSp>
      <p:sp>
        <p:nvSpPr>
          <p:cNvPr id="33" name="标题 13">
            <a:extLst>
              <a:ext uri="{FF2B5EF4-FFF2-40B4-BE49-F238E27FC236}">
                <a16:creationId xmlns:a16="http://schemas.microsoft.com/office/drawing/2014/main" id="{9204FCA8-ADB2-154B-B633-A4856BC9AC27}"/>
              </a:ext>
            </a:extLst>
          </p:cNvPr>
          <p:cNvSpPr txBox="1">
            <a:spLocks/>
          </p:cNvSpPr>
          <p:nvPr/>
        </p:nvSpPr>
        <p:spPr>
          <a:xfrm>
            <a:off x="360000" y="400341"/>
            <a:ext cx="9103822" cy="711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/>
              <a:t>课程安排</a:t>
            </a:r>
          </a:p>
        </p:txBody>
      </p:sp>
    </p:spTree>
    <p:extLst>
      <p:ext uri="{BB962C8B-B14F-4D97-AF65-F5344CB8AC3E}">
        <p14:creationId xmlns:p14="http://schemas.microsoft.com/office/powerpoint/2010/main" val="13067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B7BA5EF-AFF8-164D-B415-AAA157631EFA}"/>
              </a:ext>
            </a:extLst>
          </p:cNvPr>
          <p:cNvGrpSpPr/>
          <p:nvPr/>
        </p:nvGrpSpPr>
        <p:grpSpPr>
          <a:xfrm>
            <a:off x="3216363" y="2043416"/>
            <a:ext cx="6710060" cy="2110153"/>
            <a:chOff x="3216363" y="1821078"/>
            <a:chExt cx="6710060" cy="211015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1717E94-A589-AA4A-B6C5-F616A13F787A}"/>
                </a:ext>
              </a:extLst>
            </p:cNvPr>
            <p:cNvGrpSpPr/>
            <p:nvPr/>
          </p:nvGrpSpPr>
          <p:grpSpPr>
            <a:xfrm>
              <a:off x="3216363" y="1821078"/>
              <a:ext cx="4808898" cy="523220"/>
              <a:chOff x="3751879" y="1706850"/>
              <a:chExt cx="4808898" cy="523220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404A40BE-FF5B-F04A-A263-69E00DC52DC1}"/>
                  </a:ext>
                </a:extLst>
              </p:cNvPr>
              <p:cNvSpPr/>
              <p:nvPr/>
            </p:nvSpPr>
            <p:spPr>
              <a:xfrm>
                <a:off x="3751879" y="1733212"/>
                <a:ext cx="470497" cy="470497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1</a:t>
                </a:r>
                <a:endParaRPr kumimoji="1" lang="zh-CN" altLang="en-US" sz="2400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E0C54BD-E2F6-D040-81E9-070D5EBD46D6}"/>
                  </a:ext>
                </a:extLst>
              </p:cNvPr>
              <p:cNvSpPr txBox="1"/>
              <p:nvPr/>
            </p:nvSpPr>
            <p:spPr>
              <a:xfrm>
                <a:off x="4426312" y="1706850"/>
                <a:ext cx="41344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006EFF"/>
                    </a:solidFill>
                    <a:latin typeface="+mn-ea"/>
                    <a:ea typeface="微软雅黑" panose="020B0503020204020204" pitchFamily="34" charset="-122"/>
                    <a:cs typeface="+mn-ea"/>
                  </a:rPr>
                  <a:t>小游戏联机对战引擎简介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4722666-4AB1-FF40-B65A-364EB8F5C083}"/>
                </a:ext>
              </a:extLst>
            </p:cNvPr>
            <p:cNvGrpSpPr/>
            <p:nvPr/>
          </p:nvGrpSpPr>
          <p:grpSpPr>
            <a:xfrm>
              <a:off x="3216363" y="3408011"/>
              <a:ext cx="6710060" cy="523220"/>
              <a:chOff x="3751879" y="1706850"/>
              <a:chExt cx="6710060" cy="523220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E8A22AD7-4E51-634F-98C8-8F3AA58DF2B7}"/>
                  </a:ext>
                </a:extLst>
              </p:cNvPr>
              <p:cNvSpPr/>
              <p:nvPr/>
            </p:nvSpPr>
            <p:spPr>
              <a:xfrm>
                <a:off x="3751879" y="1733212"/>
                <a:ext cx="470497" cy="470497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3</a:t>
                </a:r>
                <a:endParaRPr kumimoji="1" lang="zh-CN" altLang="en-US" sz="2400" b="1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C7D7308-BF57-F245-B35F-3B366ED0ACDE}"/>
                  </a:ext>
                </a:extLst>
              </p:cNvPr>
              <p:cNvSpPr txBox="1"/>
              <p:nvPr/>
            </p:nvSpPr>
            <p:spPr>
              <a:xfrm>
                <a:off x="4426312" y="1706850"/>
                <a:ext cx="60356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006EFF"/>
                    </a:solidFill>
                    <a:latin typeface="+mn-ea"/>
                    <a:ea typeface="微软雅黑" panose="020B0503020204020204" pitchFamily="34" charset="-122"/>
                    <a:cs typeface="+mn-ea"/>
                  </a:rPr>
                  <a:t>状态同步游戏实战  </a:t>
                </a:r>
                <a:r>
                  <a:rPr lang="en-US" altLang="zh-CN" sz="2800" dirty="0">
                    <a:solidFill>
                      <a:srgbClr val="006EFF"/>
                    </a:solidFill>
                    <a:latin typeface="+mn-ea"/>
                    <a:ea typeface="微软雅黑" panose="020B0503020204020204" pitchFamily="34" charset="-122"/>
                    <a:cs typeface="+mn-ea"/>
                  </a:rPr>
                  <a:t>--</a:t>
                </a:r>
                <a:r>
                  <a:rPr lang="zh-CN" altLang="en-US" sz="2800" dirty="0">
                    <a:solidFill>
                      <a:srgbClr val="006EFF"/>
                    </a:solidFill>
                    <a:latin typeface="+mn-ea"/>
                    <a:ea typeface="微软雅黑" panose="020B0503020204020204" pitchFamily="34" charset="-122"/>
                    <a:cs typeface="+mn-ea"/>
                  </a:rPr>
                  <a:t> </a:t>
                </a:r>
                <a:r>
                  <a:rPr lang="en-US" altLang="zh-CN" sz="2800" dirty="0">
                    <a:solidFill>
                      <a:srgbClr val="006EFF"/>
                    </a:solidFill>
                    <a:latin typeface="+mn-ea"/>
                    <a:ea typeface="微软雅黑" panose="020B0503020204020204" pitchFamily="34" charset="-122"/>
                    <a:cs typeface="+mn-ea"/>
                  </a:rPr>
                  <a:t>《</a:t>
                </a:r>
                <a:r>
                  <a:rPr lang="zh-CN" altLang="en-US" sz="2800" dirty="0">
                    <a:solidFill>
                      <a:srgbClr val="006EFF"/>
                    </a:solidFill>
                    <a:latin typeface="+mn-ea"/>
                    <a:ea typeface="微软雅黑" panose="020B0503020204020204" pitchFamily="34" charset="-122"/>
                    <a:cs typeface="+mn-ea"/>
                  </a:rPr>
                  <a:t>答题游戏</a:t>
                </a:r>
                <a:r>
                  <a:rPr lang="en-US" altLang="zh-CN" sz="2800" dirty="0">
                    <a:solidFill>
                      <a:srgbClr val="006EFF"/>
                    </a:solidFill>
                    <a:latin typeface="+mn-ea"/>
                    <a:ea typeface="微软雅黑" panose="020B0503020204020204" pitchFamily="34" charset="-122"/>
                    <a:cs typeface="+mn-ea"/>
                  </a:rPr>
                  <a:t>》</a:t>
                </a:r>
                <a:endParaRPr lang="zh-CN" altLang="en-US" sz="2800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578AAF4-3550-9B41-9728-B8E612324E15}"/>
                </a:ext>
              </a:extLst>
            </p:cNvPr>
            <p:cNvGrpSpPr/>
            <p:nvPr/>
          </p:nvGrpSpPr>
          <p:grpSpPr>
            <a:xfrm>
              <a:off x="3216363" y="2614544"/>
              <a:ext cx="3306885" cy="523220"/>
              <a:chOff x="3751879" y="1706850"/>
              <a:chExt cx="3306885" cy="523220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4EFA9F1C-FC3D-4A41-A735-E6D6EC92276E}"/>
                  </a:ext>
                </a:extLst>
              </p:cNvPr>
              <p:cNvSpPr/>
              <p:nvPr/>
            </p:nvSpPr>
            <p:spPr>
              <a:xfrm>
                <a:off x="3751879" y="1733212"/>
                <a:ext cx="470497" cy="470497"/>
              </a:xfrm>
              <a:prstGeom prst="ellipse">
                <a:avLst/>
              </a:prstGeom>
              <a:solidFill>
                <a:srgbClr val="026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b="1" dirty="0"/>
                  <a:t>2</a:t>
                </a:r>
                <a:endParaRPr kumimoji="1" lang="zh-CN" altLang="en-US" sz="2400" b="1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2200412-5629-C24C-8EEA-4BA5AFF07978}"/>
                  </a:ext>
                </a:extLst>
              </p:cNvPr>
              <p:cNvSpPr txBox="1"/>
              <p:nvPr/>
            </p:nvSpPr>
            <p:spPr>
              <a:xfrm>
                <a:off x="4426312" y="1706850"/>
                <a:ext cx="26324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006EFF"/>
                    </a:solidFill>
                    <a:latin typeface="+mn-ea"/>
                    <a:ea typeface="微软雅黑" panose="020B0503020204020204" pitchFamily="34" charset="-122"/>
                    <a:cs typeface="+mn-ea"/>
                  </a:rPr>
                  <a:t>实时服务器 </a:t>
                </a:r>
                <a:r>
                  <a:rPr lang="en-US" altLang="zh-CN" sz="2800" b="1" dirty="0">
                    <a:solidFill>
                      <a:srgbClr val="006EFF"/>
                    </a:solidFill>
                    <a:latin typeface="+mn-ea"/>
                    <a:ea typeface="微软雅黑" panose="020B0503020204020204" pitchFamily="34" charset="-122"/>
                    <a:cs typeface="+mn-ea"/>
                  </a:rPr>
                  <a:t>API</a:t>
                </a:r>
                <a:endParaRPr lang="zh-CN" altLang="en-US" sz="2800" b="1" dirty="0">
                  <a:solidFill>
                    <a:srgbClr val="006EFF"/>
                  </a:solidFill>
                  <a:latin typeface="+mn-ea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89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3679777" cy="674716"/>
          </a:xfrm>
        </p:spPr>
        <p:txBody>
          <a:bodyPr/>
          <a:lstStyle/>
          <a:p>
            <a:r>
              <a:rPr lang="zh-CN" altLang="en-US" b="1" dirty="0">
                <a:solidFill>
                  <a:srgbClr val="006EFF"/>
                </a:solidFill>
                <a:latin typeface="+mn-ea"/>
              </a:rPr>
              <a:t>小游戏联机对战引擎简介</a:t>
            </a:r>
            <a:endParaRPr lang="zh-CN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3AFA11-9BA9-1D41-B3AE-8390EBED481B}"/>
              </a:ext>
            </a:extLst>
          </p:cNvPr>
          <p:cNvSpPr/>
          <p:nvPr/>
        </p:nvSpPr>
        <p:spPr>
          <a:xfrm>
            <a:off x="340894" y="1843950"/>
            <a:ext cx="40697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专门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游戏提供多人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联机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对战服务，帮助开发者快速搭建多人交互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开发者直接通过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接口调用后端服务，无需后台代码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无需关心后台网络架构，网络通信技术，帧同步等复杂技术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就近接入、低延迟、实时扩容的高性能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对战服务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4FA254-8266-1740-8B83-CDC1B3287A72}"/>
              </a:ext>
            </a:extLst>
          </p:cNvPr>
          <p:cNvSpPr/>
          <p:nvPr/>
        </p:nvSpPr>
        <p:spPr>
          <a:xfrm>
            <a:off x="340894" y="58501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b="1" dirty="0"/>
          </a:p>
          <a:p>
            <a:r>
              <a:rPr lang="zh-CN" altLang="en-US" dirty="0"/>
              <a:t>产品地址：</a:t>
            </a:r>
            <a:r>
              <a:rPr lang="en-US" altLang="zh-CN" dirty="0">
                <a:hlinkClick r:id="rId2"/>
              </a:rPr>
              <a:t>https://cloud.tencent.com/product/mgobe</a:t>
            </a: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0D2E15-F724-D446-9E12-053D8BF734D5}"/>
              </a:ext>
            </a:extLst>
          </p:cNvPr>
          <p:cNvSpPr/>
          <p:nvPr/>
        </p:nvSpPr>
        <p:spPr>
          <a:xfrm>
            <a:off x="5253994" y="2807131"/>
            <a:ext cx="1074064" cy="13786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客户端</a:t>
            </a:r>
            <a:endParaRPr lang="en-US" altLang="zh-CN" b="1" dirty="0"/>
          </a:p>
          <a:p>
            <a:pPr algn="ctr"/>
            <a:r>
              <a:rPr lang="en-US" altLang="zh-CN" b="1" dirty="0"/>
              <a:t>SDK</a:t>
            </a:r>
            <a:endParaRPr lang="zh-CN" altLang="en-US" b="1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44F571D-C94B-DB43-8F68-DEC15436CE07}"/>
              </a:ext>
            </a:extLst>
          </p:cNvPr>
          <p:cNvGrpSpPr/>
          <p:nvPr/>
        </p:nvGrpSpPr>
        <p:grpSpPr>
          <a:xfrm>
            <a:off x="7253430" y="1007823"/>
            <a:ext cx="4597675" cy="1220624"/>
            <a:chOff x="7253430" y="1007823"/>
            <a:chExt cx="4597675" cy="122062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E88707-878B-BE42-8DC8-63C0B047E7AD}"/>
                </a:ext>
              </a:extLst>
            </p:cNvPr>
            <p:cNvSpPr/>
            <p:nvPr/>
          </p:nvSpPr>
          <p:spPr>
            <a:xfrm>
              <a:off x="7253430" y="1007823"/>
              <a:ext cx="4597675" cy="122062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0C9E955-434B-F448-9897-FC3FF83F1AC8}"/>
                </a:ext>
              </a:extLst>
            </p:cNvPr>
            <p:cNvSpPr/>
            <p:nvPr/>
          </p:nvSpPr>
          <p:spPr>
            <a:xfrm>
              <a:off x="9626155" y="1187926"/>
              <a:ext cx="1885713" cy="8604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匹  配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2E0668C-1139-CF40-96A1-518ADEF90C8B}"/>
                </a:ext>
              </a:extLst>
            </p:cNvPr>
            <p:cNvSpPr/>
            <p:nvPr/>
          </p:nvSpPr>
          <p:spPr>
            <a:xfrm>
              <a:off x="7540675" y="1187926"/>
              <a:ext cx="1885712" cy="8604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房间管理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E5095FE-B625-094F-B081-020B2C48CA67}"/>
              </a:ext>
            </a:extLst>
          </p:cNvPr>
          <p:cNvGrpSpPr/>
          <p:nvPr/>
        </p:nvGrpSpPr>
        <p:grpSpPr>
          <a:xfrm>
            <a:off x="7253431" y="4764449"/>
            <a:ext cx="4597675" cy="1220624"/>
            <a:chOff x="7253431" y="4764449"/>
            <a:chExt cx="4597675" cy="122062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21BEDC8-B385-8F44-8F1D-613986C48795}"/>
                </a:ext>
              </a:extLst>
            </p:cNvPr>
            <p:cNvSpPr/>
            <p:nvPr/>
          </p:nvSpPr>
          <p:spPr>
            <a:xfrm>
              <a:off x="7253431" y="4764449"/>
              <a:ext cx="4597675" cy="122062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7BA82B0-B2AE-214C-B043-0150A42CFFB5}"/>
                </a:ext>
              </a:extLst>
            </p:cNvPr>
            <p:cNvSpPr/>
            <p:nvPr/>
          </p:nvSpPr>
          <p:spPr>
            <a:xfrm>
              <a:off x="7415920" y="4868190"/>
              <a:ext cx="1601172" cy="10235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实时服务器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138652A-B60B-674E-8915-5257F10A6726}"/>
                </a:ext>
              </a:extLst>
            </p:cNvPr>
            <p:cNvSpPr/>
            <p:nvPr/>
          </p:nvSpPr>
          <p:spPr>
            <a:xfrm>
              <a:off x="9171192" y="4868190"/>
              <a:ext cx="750627" cy="10235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FA49C2E-4A88-7E40-BDA7-7434C64554A9}"/>
                </a:ext>
              </a:extLst>
            </p:cNvPr>
            <p:cNvSpPr/>
            <p:nvPr/>
          </p:nvSpPr>
          <p:spPr>
            <a:xfrm>
              <a:off x="10089366" y="4868190"/>
              <a:ext cx="1642115" cy="102358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实时服务器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AFB95544-C787-FD4A-98CC-AE4A375FFAF8}"/>
                </a:ext>
              </a:extLst>
            </p:cNvPr>
            <p:cNvSpPr/>
            <p:nvPr/>
          </p:nvSpPr>
          <p:spPr>
            <a:xfrm>
              <a:off x="7466323" y="4977607"/>
              <a:ext cx="1479283" cy="397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自定义服务逻辑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2A903D42-F01F-AB4A-BB5B-28E9CCEAD5D5}"/>
                </a:ext>
              </a:extLst>
            </p:cNvPr>
            <p:cNvSpPr/>
            <p:nvPr/>
          </p:nvSpPr>
          <p:spPr>
            <a:xfrm>
              <a:off x="10188210" y="4987674"/>
              <a:ext cx="1479283" cy="3971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自定义服务逻辑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8D31006-159D-BB40-9050-E070EC063A26}"/>
              </a:ext>
            </a:extLst>
          </p:cNvPr>
          <p:cNvGrpSpPr/>
          <p:nvPr/>
        </p:nvGrpSpPr>
        <p:grpSpPr>
          <a:xfrm>
            <a:off x="7253431" y="2886136"/>
            <a:ext cx="4597676" cy="1220624"/>
            <a:chOff x="7253431" y="2866549"/>
            <a:chExt cx="4597676" cy="122062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FDDE7B5-E889-CE4C-BE86-2AEDE9001604}"/>
                </a:ext>
              </a:extLst>
            </p:cNvPr>
            <p:cNvSpPr/>
            <p:nvPr/>
          </p:nvSpPr>
          <p:spPr>
            <a:xfrm>
              <a:off x="7253431" y="2866549"/>
              <a:ext cx="4597676" cy="1220624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7782331-D6C0-4148-81BF-ED5266B2075E}"/>
                </a:ext>
              </a:extLst>
            </p:cNvPr>
            <p:cNvSpPr/>
            <p:nvPr/>
          </p:nvSpPr>
          <p:spPr>
            <a:xfrm>
              <a:off x="7375407" y="3078858"/>
              <a:ext cx="1354143" cy="8871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帧同步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CDB029E-AE37-614D-A36A-A675CA711AB4}"/>
                </a:ext>
              </a:extLst>
            </p:cNvPr>
            <p:cNvSpPr/>
            <p:nvPr/>
          </p:nvSpPr>
          <p:spPr>
            <a:xfrm>
              <a:off x="8831404" y="3078858"/>
              <a:ext cx="1324837" cy="8871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状态同步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5864599-C219-924A-AAF4-999E53E1A48B}"/>
                </a:ext>
              </a:extLst>
            </p:cNvPr>
            <p:cNvSpPr/>
            <p:nvPr/>
          </p:nvSpPr>
          <p:spPr>
            <a:xfrm>
              <a:off x="10341255" y="3078858"/>
              <a:ext cx="1324837" cy="8871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消息发送</a:t>
              </a:r>
            </a:p>
          </p:txBody>
        </p:sp>
      </p:grp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B29B4B1-4241-884B-9CDD-B56749588FD3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328058" y="1618135"/>
            <a:ext cx="925372" cy="1878313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F489F8C8-1EAF-424F-8658-76C1ECB1A259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6328058" y="3496448"/>
            <a:ext cx="925373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B3FFE02-24EF-8447-80D6-2B173B13D272}"/>
              </a:ext>
            </a:extLst>
          </p:cNvPr>
          <p:cNvCxnSpPr>
            <a:stCxn id="11" idx="3"/>
            <a:endCxn id="20" idx="1"/>
          </p:cNvCxnSpPr>
          <p:nvPr/>
        </p:nvCxnSpPr>
        <p:spPr>
          <a:xfrm>
            <a:off x="6328058" y="3496448"/>
            <a:ext cx="925373" cy="1878313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9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3679777" cy="674716"/>
          </a:xfrm>
        </p:spPr>
        <p:txBody>
          <a:bodyPr/>
          <a:lstStyle/>
          <a:p>
            <a:r>
              <a:rPr lang="zh-CN" altLang="en-US" b="1" dirty="0">
                <a:solidFill>
                  <a:srgbClr val="006EFF"/>
                </a:solidFill>
                <a:latin typeface="+mn-ea"/>
              </a:rPr>
              <a:t>客户端 </a:t>
            </a:r>
            <a:r>
              <a:rPr lang="en-US" altLang="zh-CN" b="1" dirty="0">
                <a:solidFill>
                  <a:srgbClr val="006E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SDK</a:t>
            </a:r>
            <a:r>
              <a:rPr lang="zh-CN" altLang="en-US" b="1" dirty="0">
                <a:solidFill>
                  <a:srgbClr val="006EFF"/>
                </a:solidFill>
                <a:latin typeface="+mn-ea"/>
              </a:rPr>
              <a:t> 主要接口</a:t>
            </a:r>
            <a:endParaRPr lang="zh-CN" altLang="en-US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112E03-120C-E047-9C76-C46734736E92}"/>
              </a:ext>
            </a:extLst>
          </p:cNvPr>
          <p:cNvGrpSpPr/>
          <p:nvPr/>
        </p:nvGrpSpPr>
        <p:grpSpPr>
          <a:xfrm>
            <a:off x="1100418" y="1102659"/>
            <a:ext cx="9991165" cy="5301211"/>
            <a:chOff x="914400" y="1223682"/>
            <a:chExt cx="9991165" cy="530121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AE5D3A1-9283-E24B-ACB8-4E759A5B1377}"/>
                </a:ext>
              </a:extLst>
            </p:cNvPr>
            <p:cNvGrpSpPr/>
            <p:nvPr/>
          </p:nvGrpSpPr>
          <p:grpSpPr>
            <a:xfrm>
              <a:off x="914400" y="1223682"/>
              <a:ext cx="4061013" cy="3711389"/>
              <a:chOff x="914400" y="1223682"/>
              <a:chExt cx="4061013" cy="371138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8206F34-84E6-9244-9D9C-455FF194D1ED}"/>
                  </a:ext>
                </a:extLst>
              </p:cNvPr>
              <p:cNvSpPr/>
              <p:nvPr/>
            </p:nvSpPr>
            <p:spPr>
              <a:xfrm>
                <a:off x="914401" y="1223682"/>
                <a:ext cx="4061012" cy="3711389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createRoom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createTeamRoom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joinRoom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joinTeamRoom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leaveRoom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dismissRoom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changeRoom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removePlayer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changeCustomPlayerStatus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getRoomByRoomId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getRoomDetail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DE4CFF4-DBC8-8B4F-966D-3A6CFB011CEB}"/>
                  </a:ext>
                </a:extLst>
              </p:cNvPr>
              <p:cNvSpPr/>
              <p:nvPr/>
            </p:nvSpPr>
            <p:spPr>
              <a:xfrm>
                <a:off x="914400" y="1223682"/>
                <a:ext cx="4061012" cy="510989"/>
              </a:xfrm>
              <a:prstGeom prst="rect">
                <a:avLst/>
              </a:prstGeom>
              <a:solidFill>
                <a:srgbClr val="016EFF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房间管理</a:t>
                </a: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25CEF0E-7E3C-B64C-B6A2-825BFE7299BA}"/>
                </a:ext>
              </a:extLst>
            </p:cNvPr>
            <p:cNvGrpSpPr/>
            <p:nvPr/>
          </p:nvGrpSpPr>
          <p:grpSpPr>
            <a:xfrm>
              <a:off x="5316071" y="1223682"/>
              <a:ext cx="5589494" cy="1411943"/>
              <a:chOff x="914400" y="1223682"/>
              <a:chExt cx="5589494" cy="14119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DBE9665-3406-3A4C-A086-5D255AB5F049}"/>
                  </a:ext>
                </a:extLst>
              </p:cNvPr>
              <p:cNvSpPr/>
              <p:nvPr/>
            </p:nvSpPr>
            <p:spPr>
              <a:xfrm>
                <a:off x="914400" y="1223683"/>
                <a:ext cx="5589494" cy="1411942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r>
                  <a:rPr lang="en" altLang="zh-CN" b="1" dirty="0" err="1">
                    <a:solidFill>
                      <a:srgbClr val="FF0000"/>
                    </a:solidFill>
                  </a:rPr>
                  <a:t>matchPlayers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matchRoom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cancelPlayerMatch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990F043-1E81-E945-A28C-B041D4255B42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510989"/>
              </a:xfrm>
              <a:prstGeom prst="rect">
                <a:avLst/>
              </a:prstGeom>
              <a:solidFill>
                <a:srgbClr val="016EFF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匹配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1B078EE-D3BF-9D44-BBB8-F5C9CB048B18}"/>
                </a:ext>
              </a:extLst>
            </p:cNvPr>
            <p:cNvGrpSpPr/>
            <p:nvPr/>
          </p:nvGrpSpPr>
          <p:grpSpPr>
            <a:xfrm>
              <a:off x="5307106" y="2830605"/>
              <a:ext cx="5589494" cy="2104465"/>
              <a:chOff x="914400" y="1223682"/>
              <a:chExt cx="5589494" cy="2104465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C4F76E3-68B0-D543-BDBB-802E89BC3DE6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2104465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br>
                  <a:rPr lang="en-US" altLang="zh-CN" b="1" dirty="0">
                    <a:solidFill>
                      <a:schemeClr val="tx1"/>
                    </a:solidFill>
                  </a:rPr>
                </a:br>
                <a:r>
                  <a:rPr lang="zh-CN" altLang="en-US" b="1" dirty="0">
                    <a:solidFill>
                      <a:schemeClr val="tx1"/>
                    </a:solidFill>
                  </a:rPr>
                  <a:t> 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startFrameSync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stopFrameSync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        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sendFrame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       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requestFrame</a:t>
                </a:r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14994E5-2792-5245-9B0E-7661EBDA3B5F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510989"/>
              </a:xfrm>
              <a:prstGeom prst="rect">
                <a:avLst/>
              </a:prstGeom>
              <a:solidFill>
                <a:srgbClr val="016EFF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帧同步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A9D9E80-5F40-724D-8B98-B772967EF8EC}"/>
                </a:ext>
              </a:extLst>
            </p:cNvPr>
            <p:cNvGrpSpPr/>
            <p:nvPr/>
          </p:nvGrpSpPr>
          <p:grpSpPr>
            <a:xfrm>
              <a:off x="914400" y="5130050"/>
              <a:ext cx="4061012" cy="1394843"/>
              <a:chOff x="914400" y="1223682"/>
              <a:chExt cx="5589494" cy="1394843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2F4EAC2-33E1-E948-9C25-6475AAE62C72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1394843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   </a:t>
                </a:r>
                <a:br>
                  <a:rPr lang="en-US" altLang="zh-CN" b="1" dirty="0">
                    <a:solidFill>
                      <a:schemeClr val="tx1"/>
                    </a:solidFill>
                  </a:rPr>
                </a:br>
                <a:r>
                  <a:rPr lang="zh-CN" altLang="en-US" b="1" dirty="0">
                    <a:solidFill>
                      <a:schemeClr val="tx1"/>
                    </a:solidFill>
                  </a:rPr>
                  <a:t>     </a:t>
                </a:r>
                <a:r>
                  <a:rPr lang="en" altLang="zh-CN" b="1" dirty="0" err="1">
                    <a:solidFill>
                      <a:schemeClr val="tx1"/>
                    </a:solidFill>
                  </a:rPr>
                  <a:t>sendToClient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     </a:t>
                </a:r>
                <a:r>
                  <a:rPr lang="en" altLang="zh-CN" b="1" dirty="0" err="1">
                    <a:solidFill>
                      <a:srgbClr val="FF0000"/>
                    </a:solidFill>
                  </a:rPr>
                  <a:t>sendToGameSvr</a:t>
                </a:r>
                <a:endParaRPr lang="en" altLang="zh-CN" b="1" dirty="0">
                  <a:solidFill>
                    <a:srgbClr val="FF0000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6F0E875-8AF2-C345-B614-43CF67444A59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510989"/>
              </a:xfrm>
              <a:prstGeom prst="rect">
                <a:avLst/>
              </a:prstGeom>
              <a:solidFill>
                <a:srgbClr val="016E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消息发送</a:t>
                </a: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0A05F49-52D4-894F-A986-9AF8C792CED6}"/>
                </a:ext>
              </a:extLst>
            </p:cNvPr>
            <p:cNvGrpSpPr/>
            <p:nvPr/>
          </p:nvGrpSpPr>
          <p:grpSpPr>
            <a:xfrm>
              <a:off x="5307106" y="5130050"/>
              <a:ext cx="5589494" cy="1394843"/>
              <a:chOff x="914400" y="1223682"/>
              <a:chExt cx="5589494" cy="1394843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AC742DC-3570-EE49-B142-FFD4DCE869D0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1394843"/>
              </a:xfrm>
              <a:prstGeom prst="rect">
                <a:avLst/>
              </a:prstGeom>
              <a:noFill/>
              <a:ln>
                <a:solidFill>
                  <a:srgbClr val="01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endParaRPr lang="en" altLang="zh-CN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" b="1" dirty="0">
                    <a:solidFill>
                      <a:schemeClr val="tx1"/>
                    </a:solidFill>
                  </a:rPr>
                  <a:t>房间</a:t>
                </a:r>
                <a:r>
                  <a:rPr lang="zh-CN" altLang="en-US" b="1" dirty="0">
                    <a:solidFill>
                      <a:schemeClr val="tx1"/>
                    </a:solidFill>
                  </a:rPr>
                  <a:t>广播、匹配广播、帧同步广播、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消息广播</a:t>
                </a:r>
                <a:endParaRPr lang="en" altLang="zh-CN" b="1" dirty="0">
                  <a:solidFill>
                    <a:srgbClr val="FF0000"/>
                  </a:solidFill>
                </a:endParaRPr>
              </a:p>
              <a:p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07EA7A7-6C67-EE43-8403-C25D2C03E772}"/>
                  </a:ext>
                </a:extLst>
              </p:cNvPr>
              <p:cNvSpPr/>
              <p:nvPr/>
            </p:nvSpPr>
            <p:spPr>
              <a:xfrm>
                <a:off x="914400" y="1223682"/>
                <a:ext cx="5589494" cy="510989"/>
              </a:xfrm>
              <a:prstGeom prst="rect">
                <a:avLst/>
              </a:prstGeom>
              <a:solidFill>
                <a:srgbClr val="016EFF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/>
                  <a:t>广播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735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3679777" cy="674716"/>
          </a:xfrm>
        </p:spPr>
        <p:txBody>
          <a:bodyPr/>
          <a:lstStyle/>
          <a:p>
            <a:r>
              <a:rPr lang="zh-CN" altLang="en-US" b="1" dirty="0">
                <a:solidFill>
                  <a:srgbClr val="006EFF"/>
                </a:solidFill>
                <a:latin typeface="+mn-ea"/>
              </a:rPr>
              <a:t>实时服务器</a:t>
            </a:r>
            <a:endParaRPr lang="zh-CN" altLang="en-US" b="1" dirty="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0FC8409-1BC1-1F4C-AAC5-C89BD9775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306267"/>
              </p:ext>
            </p:extLst>
          </p:nvPr>
        </p:nvGraphicFramePr>
        <p:xfrm>
          <a:off x="3736297" y="1575337"/>
          <a:ext cx="4719406" cy="2834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A1BB598-B4DD-5643-B6A8-D87D668A3556}"/>
              </a:ext>
            </a:extLst>
          </p:cNvPr>
          <p:cNvSpPr/>
          <p:nvPr/>
        </p:nvSpPr>
        <p:spPr>
          <a:xfrm>
            <a:off x="1663334" y="1247890"/>
            <a:ext cx="25372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游戏状态同步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仲裁游戏状态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玩家掉线处理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保存玩家数据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42502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15547 -2.59259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261332-9BB5-0E45-BE20-E75FCAE1D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3" y="2836202"/>
            <a:ext cx="1255059" cy="1302599"/>
          </a:xfrm>
          <a:prstGeom prst="rect">
            <a:avLst/>
          </a:prstGeom>
        </p:spPr>
      </p:pic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5333765" cy="674716"/>
          </a:xfrm>
        </p:spPr>
        <p:txBody>
          <a:bodyPr/>
          <a:lstStyle/>
          <a:p>
            <a:r>
              <a:rPr lang="zh-CN" altLang="en-US" b="1" dirty="0">
                <a:solidFill>
                  <a:srgbClr val="006EFF"/>
                </a:solidFill>
                <a:latin typeface="+mn-ea"/>
              </a:rPr>
              <a:t>状态同步游戏实战 </a:t>
            </a:r>
            <a:r>
              <a:rPr lang="en-US" altLang="zh-CN" b="1" dirty="0">
                <a:solidFill>
                  <a:srgbClr val="006EFF"/>
                </a:solidFill>
                <a:latin typeface="+mn-ea"/>
              </a:rPr>
              <a:t>--</a:t>
            </a:r>
            <a:r>
              <a:rPr lang="zh-CN" altLang="en-US" b="1" dirty="0">
                <a:solidFill>
                  <a:srgbClr val="006EFF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006EFF"/>
                </a:solidFill>
                <a:latin typeface="+mn-ea"/>
              </a:rPr>
              <a:t>《</a:t>
            </a:r>
            <a:r>
              <a:rPr lang="zh-CN" altLang="en-US" b="1" dirty="0">
                <a:solidFill>
                  <a:srgbClr val="006EFF"/>
                </a:solidFill>
                <a:latin typeface="+mn-ea"/>
              </a:rPr>
              <a:t>答题游戏</a:t>
            </a:r>
            <a:r>
              <a:rPr lang="en-US" altLang="zh-CN" b="1" dirty="0">
                <a:solidFill>
                  <a:srgbClr val="006EFF"/>
                </a:solidFill>
                <a:latin typeface="+mn-ea"/>
              </a:rPr>
              <a:t>》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46F7F4-5433-0346-81EB-630018B8D5CA}"/>
              </a:ext>
            </a:extLst>
          </p:cNvPr>
          <p:cNvSpPr txBox="1"/>
          <p:nvPr/>
        </p:nvSpPr>
        <p:spPr>
          <a:xfrm>
            <a:off x="663273" y="42269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小游戏码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10BD80-7B03-434C-8855-F0C985798C7A}"/>
              </a:ext>
            </a:extLst>
          </p:cNvPr>
          <p:cNvSpPr txBox="1"/>
          <p:nvPr/>
        </p:nvSpPr>
        <p:spPr>
          <a:xfrm>
            <a:off x="3300589" y="5674676"/>
            <a:ext cx="91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授权页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6EC3E9-DAEF-594D-88F7-06EF30F6D045}"/>
              </a:ext>
            </a:extLst>
          </p:cNvPr>
          <p:cNvSpPr txBox="1"/>
          <p:nvPr/>
        </p:nvSpPr>
        <p:spPr>
          <a:xfrm>
            <a:off x="6475212" y="56746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112496-B33A-C34E-80BB-4F6DCC181AA4}"/>
              </a:ext>
            </a:extLst>
          </p:cNvPr>
          <p:cNvSpPr txBox="1"/>
          <p:nvPr/>
        </p:nvSpPr>
        <p:spPr>
          <a:xfrm>
            <a:off x="9383441" y="56746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匹配页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422731-BCE7-E346-B89B-7937A4B63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32" y="1290615"/>
            <a:ext cx="2430847" cy="42767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A4BBC0-E4B6-D94A-97FF-F4D637F59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79" y="1283459"/>
            <a:ext cx="2407999" cy="42741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508FAE-8B64-4345-B78A-0600F7F65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78" y="1276304"/>
            <a:ext cx="2415315" cy="42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2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261332-9BB5-0E45-BE20-E75FCAE1D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3" y="2836202"/>
            <a:ext cx="1255059" cy="1302599"/>
          </a:xfrm>
          <a:prstGeom prst="rect">
            <a:avLst/>
          </a:prstGeom>
        </p:spPr>
      </p:pic>
      <p:sp>
        <p:nvSpPr>
          <p:cNvPr id="8" name="标题 9">
            <a:extLst>
              <a:ext uri="{FF2B5EF4-FFF2-40B4-BE49-F238E27FC236}">
                <a16:creationId xmlns:a16="http://schemas.microsoft.com/office/drawing/2014/main" id="{DAD75A63-B5EC-A140-A3CA-2E5213FA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" y="333107"/>
            <a:ext cx="5333765" cy="674716"/>
          </a:xfrm>
        </p:spPr>
        <p:txBody>
          <a:bodyPr/>
          <a:lstStyle/>
          <a:p>
            <a:r>
              <a:rPr lang="zh-CN" altLang="en-US" b="1" dirty="0">
                <a:solidFill>
                  <a:srgbClr val="006EFF"/>
                </a:solidFill>
                <a:latin typeface="+mn-ea"/>
              </a:rPr>
              <a:t>状态同步游戏实战 </a:t>
            </a:r>
            <a:r>
              <a:rPr lang="en-US" altLang="zh-CN" b="1" dirty="0">
                <a:solidFill>
                  <a:srgbClr val="006EFF"/>
                </a:solidFill>
                <a:latin typeface="+mn-ea"/>
              </a:rPr>
              <a:t>--</a:t>
            </a:r>
            <a:r>
              <a:rPr lang="zh-CN" altLang="en-US" b="1" dirty="0">
                <a:solidFill>
                  <a:srgbClr val="006EFF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006EFF"/>
                </a:solidFill>
                <a:latin typeface="+mn-ea"/>
              </a:rPr>
              <a:t>《</a:t>
            </a:r>
            <a:r>
              <a:rPr lang="zh-CN" altLang="en-US" b="1" dirty="0">
                <a:solidFill>
                  <a:srgbClr val="006EFF"/>
                </a:solidFill>
                <a:latin typeface="+mn-ea"/>
              </a:rPr>
              <a:t>答题游戏</a:t>
            </a:r>
            <a:r>
              <a:rPr lang="en-US" altLang="zh-CN" b="1" dirty="0">
                <a:solidFill>
                  <a:srgbClr val="006EFF"/>
                </a:solidFill>
                <a:latin typeface="+mn-ea"/>
              </a:rPr>
              <a:t>》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46F7F4-5433-0346-81EB-630018B8D5CA}"/>
              </a:ext>
            </a:extLst>
          </p:cNvPr>
          <p:cNvSpPr txBox="1"/>
          <p:nvPr/>
        </p:nvSpPr>
        <p:spPr>
          <a:xfrm>
            <a:off x="663273" y="42269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小游戏码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10BD80-7B03-434C-8855-F0C985798C7A}"/>
              </a:ext>
            </a:extLst>
          </p:cNvPr>
          <p:cNvSpPr txBox="1"/>
          <p:nvPr/>
        </p:nvSpPr>
        <p:spPr>
          <a:xfrm>
            <a:off x="3300589" y="56746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房间页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6EC3E9-DAEF-594D-88F7-06EF30F6D045}"/>
              </a:ext>
            </a:extLst>
          </p:cNvPr>
          <p:cNvSpPr txBox="1"/>
          <p:nvPr/>
        </p:nvSpPr>
        <p:spPr>
          <a:xfrm>
            <a:off x="6349376" y="567467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答题页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112496-B33A-C34E-80BB-4F6DCC181AA4}"/>
              </a:ext>
            </a:extLst>
          </p:cNvPr>
          <p:cNvSpPr txBox="1"/>
          <p:nvPr/>
        </p:nvSpPr>
        <p:spPr>
          <a:xfrm>
            <a:off x="9383441" y="56746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结算页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422731-BCE7-E346-B89B-7937A4B63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32" y="1290615"/>
            <a:ext cx="2430847" cy="42767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A4BBC0-E4B6-D94A-97FF-F4D637F59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79" y="1283459"/>
            <a:ext cx="2407999" cy="42741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508FAE-8B64-4345-B78A-0600F7F65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78" y="1276304"/>
            <a:ext cx="2415315" cy="42813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F64CC6-BA65-5248-85CB-1177D1CAE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32" y="1300343"/>
            <a:ext cx="2407999" cy="42591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A96D55C-0550-F14D-949E-1A30B676CA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78" y="1276304"/>
            <a:ext cx="2415524" cy="427419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CFE91A9-F7B1-5F48-8891-6DFF8744F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79" y="1290615"/>
            <a:ext cx="2407999" cy="43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4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6">
            <a:extLst>
              <a:ext uri="{FF2B5EF4-FFF2-40B4-BE49-F238E27FC236}">
                <a16:creationId xmlns:a16="http://schemas.microsoft.com/office/drawing/2014/main" id="{E0315AF5-46BC-0848-988B-11A25A10DB2E}"/>
              </a:ext>
            </a:extLst>
          </p:cNvPr>
          <p:cNvSpPr txBox="1">
            <a:spLocks/>
          </p:cNvSpPr>
          <p:nvPr/>
        </p:nvSpPr>
        <p:spPr>
          <a:xfrm>
            <a:off x="359999" y="1234129"/>
            <a:ext cx="8716766" cy="2843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介绍小游戏联机对战引擎基本功能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结合示例代码介绍实时服务器</a:t>
            </a:r>
            <a:r>
              <a:rPr lang="en-US" altLang="zh-CN" sz="2000" dirty="0">
                <a:solidFill>
                  <a:schemeClr val="tx1"/>
                </a:solidFill>
              </a:rPr>
              <a:t>API</a:t>
            </a:r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通过</a:t>
            </a:r>
            <a:r>
              <a:rPr lang="en-US" altLang="zh-CN" sz="2000" dirty="0">
                <a:solidFill>
                  <a:schemeClr val="tx1"/>
                </a:solidFill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</a:rPr>
              <a:t>答题游戏</a:t>
            </a:r>
            <a:r>
              <a:rPr lang="en-US" altLang="zh-CN" sz="2000" dirty="0">
                <a:solidFill>
                  <a:schemeClr val="tx1"/>
                </a:solidFill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</a:rPr>
              <a:t>演示状态同步游戏接入小游戏联机对战引擎的方法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33" name="标题 13">
            <a:extLst>
              <a:ext uri="{FF2B5EF4-FFF2-40B4-BE49-F238E27FC236}">
                <a16:creationId xmlns:a16="http://schemas.microsoft.com/office/drawing/2014/main" id="{9204FCA8-ADB2-154B-B633-A4856BC9AC27}"/>
              </a:ext>
            </a:extLst>
          </p:cNvPr>
          <p:cNvSpPr txBox="1">
            <a:spLocks/>
          </p:cNvSpPr>
          <p:nvPr/>
        </p:nvSpPr>
        <p:spPr>
          <a:xfrm>
            <a:off x="360000" y="400341"/>
            <a:ext cx="9103822" cy="711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657040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320</Words>
  <Application>Microsoft Macintosh PowerPoint</Application>
  <PresentationFormat>宽屏</PresentationFormat>
  <Paragraphs>103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Microsoft YaHei</vt:lpstr>
      <vt:lpstr>Microsoft YaHei</vt:lpstr>
      <vt:lpstr>Arial</vt:lpstr>
      <vt:lpstr>Wingdings</vt:lpstr>
      <vt:lpstr>Office 主题​​</vt:lpstr>
      <vt:lpstr>小游戏联机对战引擎 实时对战小游戏状态同步开发实践  </vt:lpstr>
      <vt:lpstr>PowerPoint 演示文稿</vt:lpstr>
      <vt:lpstr>PowerPoint 演示文稿</vt:lpstr>
      <vt:lpstr>小游戏联机对战引擎简介</vt:lpstr>
      <vt:lpstr>客户端 SDK 主要接口</vt:lpstr>
      <vt:lpstr>实时服务器</vt:lpstr>
      <vt:lpstr>状态同步游戏实战 -- 《答题游戏》</vt:lpstr>
      <vt:lpstr>状态同步游戏实战 -- 《答题游戏》</vt:lpstr>
      <vt:lpstr>PowerPoint 演示文稿</vt:lpstr>
      <vt:lpstr>感谢观看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v_langyi(易朗)</dc:creator>
  <cp:lastModifiedBy>liu yaqi</cp:lastModifiedBy>
  <cp:revision>234</cp:revision>
  <dcterms:created xsi:type="dcterms:W3CDTF">2019-08-01T03:05:01Z</dcterms:created>
  <dcterms:modified xsi:type="dcterms:W3CDTF">2019-08-21T19:06:07Z</dcterms:modified>
</cp:coreProperties>
</file>